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63" autoAdjust="0"/>
    <p:restoredTop sz="95064" autoAdjust="0"/>
  </p:normalViewPr>
  <p:slideViewPr>
    <p:cSldViewPr>
      <p:cViewPr varScale="1">
        <p:scale>
          <a:sx n="96" d="100"/>
          <a:sy n="96" d="100"/>
        </p:scale>
        <p:origin x="5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41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5FF1D-F85D-6C4C-A07A-4B918A8BB31D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C0B3D-B81D-1648-A489-75E4275F8C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46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C0B3D-B81D-1648-A489-75E4275F8C6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29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C0B3D-B81D-1648-A489-75E4275F8C6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44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.svg"/><Relationship Id="rId5" Type="http://schemas.openxmlformats.org/officeDocument/2006/relationships/image" Target="../media/image21.svg"/><Relationship Id="rId10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svg"/><Relationship Id="rId7" Type="http://schemas.openxmlformats.org/officeDocument/2006/relationships/image" Target="../media/image18.svg"/><Relationship Id="rId12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svg"/><Relationship Id="rId10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6.jpeg"/><Relationship Id="rId4" Type="http://schemas.openxmlformats.org/officeDocument/2006/relationships/image" Target="../media/image5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15.sv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-3628336" y="-2739838"/>
            <a:ext cx="7537076" cy="72569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4659532" y="5764695"/>
            <a:ext cx="7256937" cy="69872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768670" y="1304000"/>
            <a:ext cx="10750660" cy="7814732"/>
            <a:chOff x="0" y="178265"/>
            <a:chExt cx="14334213" cy="10419642"/>
          </a:xfrm>
        </p:grpSpPr>
        <p:sp>
          <p:nvSpPr>
            <p:cNvPr id="5" name="TextBox 5"/>
            <p:cNvSpPr txBox="1"/>
            <p:nvPr/>
          </p:nvSpPr>
          <p:spPr>
            <a:xfrm>
              <a:off x="0" y="178265"/>
              <a:ext cx="14334213" cy="718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1"/>
                </a:lnSpc>
              </a:pPr>
              <a:r>
                <a:rPr lang="en-US" sz="10401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Информационные</a:t>
              </a:r>
              <a:r>
                <a:rPr lang="en-US" sz="10401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401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технологии</a:t>
              </a:r>
              <a:r>
                <a:rPr lang="en-US" sz="10401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401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</a:t>
              </a:r>
              <a:r>
                <a:rPr lang="en-US" sz="10401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401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графическом</a:t>
              </a:r>
              <a:r>
                <a:rPr lang="en-US" sz="10401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401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дизайне</a:t>
              </a:r>
              <a:endParaRPr lang="en-US" sz="1040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976694"/>
              <a:ext cx="14334213" cy="2621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spc="342" dirty="0">
                  <a:solidFill>
                    <a:srgbClr val="D4813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АВТОР: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 spc="342" dirty="0" err="1">
                  <a:solidFill>
                    <a:srgbClr val="D4813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Числова</a:t>
              </a:r>
              <a:r>
                <a:rPr lang="en-US" sz="3800" spc="342" dirty="0">
                  <a:solidFill>
                    <a:srgbClr val="D4813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800" spc="342" dirty="0" err="1">
                  <a:solidFill>
                    <a:srgbClr val="D4813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Екатерина</a:t>
              </a:r>
              <a:r>
                <a:rPr lang="en-US" sz="3800" spc="342" dirty="0">
                  <a:solidFill>
                    <a:srgbClr val="D4813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11б</a:t>
              </a:r>
            </a:p>
            <a:p>
              <a:pPr algn="ctr">
                <a:lnSpc>
                  <a:spcPts val="5320"/>
                </a:lnSpc>
              </a:pPr>
              <a:endParaRPr lang="en-US" sz="3800" spc="342" dirty="0">
                <a:solidFill>
                  <a:srgbClr val="D4813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800000" flipH="1">
            <a:off x="-662519" y="4657168"/>
            <a:ext cx="1691219" cy="46277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253844" y="7492036"/>
            <a:ext cx="4565087" cy="44986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7259300" y="1002117"/>
            <a:ext cx="1691219" cy="46277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197449" y="-1360712"/>
            <a:ext cx="4565087" cy="44986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945769" y="-648575"/>
            <a:ext cx="4550578" cy="43814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32916" y="787130"/>
            <a:ext cx="13022168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чего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начать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стать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графическим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дизайнером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37190" y="5320523"/>
            <a:ext cx="2766923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198741" y="3686389"/>
            <a:ext cx="1443821" cy="1390157"/>
            <a:chOff x="0" y="0"/>
            <a:chExt cx="1925094" cy="185354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25094" cy="185354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5820" y="23378"/>
              <a:ext cx="1833454" cy="1806786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29643" y="557623"/>
              <a:ext cx="665808" cy="738296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7052208" y="5301864"/>
            <a:ext cx="4223349" cy="160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2.Набрать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минимальный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объём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теоретических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знаний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ctr">
              <a:lnSpc>
                <a:spcPts val="3220"/>
              </a:lnSpc>
            </a:pPr>
            <a:endParaRPr lang="en-US" sz="23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8422090" y="3686389"/>
            <a:ext cx="1443821" cy="1390157"/>
            <a:chOff x="0" y="0"/>
            <a:chExt cx="1925094" cy="1853542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25094" cy="1853542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5820" y="23378"/>
              <a:ext cx="1833454" cy="1806786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29643" y="557623"/>
              <a:ext cx="665808" cy="738296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1520861" y="5320523"/>
            <a:ext cx="4327397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3.Овладеть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инструментами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базовом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уровне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ts val="3220"/>
              </a:lnSpc>
            </a:pP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2645439" y="3686389"/>
            <a:ext cx="1443821" cy="1390157"/>
            <a:chOff x="0" y="0"/>
            <a:chExt cx="1925094" cy="1853542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25094" cy="1853542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5820" y="23378"/>
              <a:ext cx="1833454" cy="1806786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29643" y="557623"/>
              <a:ext cx="665808" cy="738296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4920651" y="8149526"/>
            <a:ext cx="4087587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4.Получайте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обратную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связь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опытными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людьми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ctr">
              <a:lnSpc>
                <a:spcPts val="3220"/>
              </a:lnSpc>
            </a:pP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6310415" y="6464094"/>
            <a:ext cx="1443821" cy="1390157"/>
            <a:chOff x="0" y="0"/>
            <a:chExt cx="1925094" cy="1853542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25094" cy="1853542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5820" y="23378"/>
              <a:ext cx="1833454" cy="1806786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29643" y="557623"/>
              <a:ext cx="665808" cy="738296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9885512" y="8149526"/>
            <a:ext cx="275992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5.Заведите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знакомства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ts val="3220"/>
              </a:lnSpc>
            </a:pP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533764" y="6464094"/>
            <a:ext cx="1443821" cy="1390157"/>
            <a:chOff x="0" y="0"/>
            <a:chExt cx="1925094" cy="185354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25094" cy="1853542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45820" y="23378"/>
              <a:ext cx="1833454" cy="1806786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29643" y="557623"/>
              <a:ext cx="665808" cy="738296"/>
            </a:xfrm>
            <a:prstGeom prst="rect">
              <a:avLst/>
            </a:prstGeom>
          </p:spPr>
        </p:pic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101689" y="2481852"/>
            <a:ext cx="3583276" cy="3531156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131367" flipH="1" flipV="1">
            <a:off x="15631026" y="7628333"/>
            <a:ext cx="1691219" cy="46277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274331" y="4630585"/>
            <a:ext cx="1691219" cy="46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11265" y="7837093"/>
            <a:ext cx="4565087" cy="4498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978942" y="1028700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42008" y="-1220643"/>
            <a:ext cx="4565087" cy="4498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41860" y="2323443"/>
            <a:ext cx="11840992" cy="402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5"/>
              </a:lnSpc>
            </a:pPr>
            <a:r>
              <a:rPr lang="en-US" sz="286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По определению Международного союза дизайнеров ICOGRADA, графический дизайнер – это «профессионально подготовленный специалист, который создает визуальную, материальную, пространственную и цифровую среду, используя междисциплинарные подходы в теории и практике дизайна». </a:t>
            </a:r>
          </a:p>
          <a:p>
            <a:pPr>
              <a:lnSpc>
                <a:spcPts val="4005"/>
              </a:lnSpc>
            </a:pPr>
            <a:endParaRPr lang="en-US" sz="2861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5"/>
              </a:lnSpc>
            </a:pPr>
            <a:r>
              <a:rPr lang="en-US" sz="286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Рассмотрим варианты профессиональной подготовки графического дизайнера.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3922139" y="6740459"/>
            <a:ext cx="254389" cy="6960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15368" y="6807722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3912767" y="7285866"/>
            <a:ext cx="254389" cy="69608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805996" y="7353128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3894023" y="7935117"/>
            <a:ext cx="254389" cy="69608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787252" y="8002379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9652" y="6924356"/>
            <a:ext cx="2735548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Онлайн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курсы</a:t>
            </a: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579652" y="7521685"/>
            <a:ext cx="3343153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Авторские</a:t>
            </a: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школы</a:t>
            </a: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85840" y="8119013"/>
            <a:ext cx="1181559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ВУЗы</a:t>
            </a:r>
            <a:endParaRPr lang="en-US" sz="32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27798" y="931167"/>
            <a:ext cx="10675441" cy="121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54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54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учиться</a:t>
            </a:r>
            <a:r>
              <a:rPr lang="en-US" sz="54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54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54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r>
              <a:rPr lang="en-US" sz="54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274331" y="4630585"/>
            <a:ext cx="1691219" cy="46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11265" y="7837093"/>
            <a:ext cx="4565087" cy="4498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978942" y="1028700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42008" y="-1220643"/>
            <a:ext cx="4565087" cy="4498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843775" y="2068277"/>
            <a:ext cx="11271347" cy="3110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</a:pP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показаться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творческая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профессия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интровертов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совсем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>
              <a:lnSpc>
                <a:spcPts val="4081"/>
              </a:lnSpc>
            </a:pPr>
            <a:endParaRPr lang="en-US" sz="2915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081"/>
              </a:lnSpc>
            </a:pP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Помимо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очевидных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технических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навыков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успеха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дизайнеру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такие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навыки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15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91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ts val="4081"/>
              </a:lnSpc>
            </a:pPr>
            <a:endParaRPr lang="en-US" sz="2915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2731291" y="4860859"/>
            <a:ext cx="254389" cy="6960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24520" y="4928121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2721919" y="5406265"/>
            <a:ext cx="254389" cy="69608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15148" y="5473528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2731291" y="6225003"/>
            <a:ext cx="254389" cy="69608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24520" y="6292266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2740663" y="6809995"/>
            <a:ext cx="254389" cy="69608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33892" y="6876132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13796" y="5075255"/>
            <a:ext cx="12838776" cy="728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психологии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восприятия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формы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психология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рекламы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91824" y="5594718"/>
            <a:ext cx="12638883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коммуникативные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навыки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договориться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другими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людьми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аргументировать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позицию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19813" y="6453773"/>
            <a:ext cx="14510192" cy="723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эмпатия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себя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чувства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633892" y="7062944"/>
            <a:ext cx="12670006" cy="723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стрессоустойчивость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дзен-отношение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критике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правкам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дедлайнам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4822" y="756278"/>
            <a:ext cx="13335595" cy="608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Кому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подойдет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профессия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3364450" y="7853575"/>
            <a:ext cx="254389" cy="69608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238935" y="7886974"/>
            <a:ext cx="600753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</a:pPr>
            <a:r>
              <a:rPr lang="en-US" sz="4707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34608" y="8035975"/>
            <a:ext cx="12670006" cy="72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потребуется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хорошее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английского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общения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иностранными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заказчиками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англоязычным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ресурсам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15472554" y="-1915107"/>
            <a:ext cx="1691219" cy="462771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552010" y="7389947"/>
            <a:ext cx="5161420" cy="49695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33600" y="850918"/>
            <a:ext cx="14432687" cy="239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сколько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зарабатывает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ts val="6200"/>
              </a:lnSpc>
            </a:pPr>
            <a:endParaRPr lang="en-US" sz="6200" u="sng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76745" y="3456119"/>
            <a:ext cx="6086080" cy="6164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16564" y="3456119"/>
            <a:ext cx="6030000" cy="61077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1486691" y="-1275426"/>
            <a:ext cx="4207694" cy="41464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8700" y="3578709"/>
            <a:ext cx="8530864" cy="546588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99042" y="9073167"/>
            <a:ext cx="9590181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вакансий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%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диапазонам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400000" flipH="1">
            <a:off x="10049985" y="3190706"/>
            <a:ext cx="207693" cy="56831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962813" y="3250084"/>
            <a:ext cx="490478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3"/>
              </a:lnSpc>
            </a:pPr>
            <a:r>
              <a:rPr lang="en-US" sz="3843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400000" flipH="1">
            <a:off x="10042333" y="3635997"/>
            <a:ext cx="207693" cy="56831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955161" y="3695375"/>
            <a:ext cx="490478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3"/>
              </a:lnSpc>
            </a:pPr>
            <a:r>
              <a:rPr lang="en-US" sz="3843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400000" flipH="1">
            <a:off x="10049985" y="4078921"/>
            <a:ext cx="207693" cy="56831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962813" y="4138300"/>
            <a:ext cx="490478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3"/>
              </a:lnSpc>
            </a:pPr>
            <a:r>
              <a:rPr lang="en-US" sz="3843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67988" y="3341070"/>
            <a:ext cx="1632413" cy="30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86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Фриланс</a:t>
            </a:r>
            <a:endParaRPr lang="en-US" sz="28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07081" y="3779672"/>
            <a:ext cx="5066319" cy="30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6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агентстве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студии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07081" y="4249707"/>
            <a:ext cx="3999519" cy="30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6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52860" y="2665223"/>
            <a:ext cx="3680458" cy="362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US" sz="2799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работать</a:t>
            </a:r>
            <a:r>
              <a:rPr lang="en-US" sz="2799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67927" y="5030957"/>
            <a:ext cx="7472759" cy="410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первую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очередь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заработная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зависит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каким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рынком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США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ЕС. 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8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возрастает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соразмерно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работодатели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платят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начинающим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25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тысяч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рублей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месяц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опытные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55-70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тысяч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региона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1552010" y="7389947"/>
            <a:ext cx="5161420" cy="4969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32083" y="550873"/>
            <a:ext cx="6086080" cy="61645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71384" y="550873"/>
            <a:ext cx="6030000" cy="61077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-1486691" y="-1275426"/>
            <a:ext cx="4207694" cy="41464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 flipH="1">
            <a:off x="15472554" y="-1915107"/>
            <a:ext cx="1691219" cy="46277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330563" y="1380482"/>
            <a:ext cx="10685028" cy="45053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171384" y="6047726"/>
            <a:ext cx="11156603" cy="633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8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Схема. Сколько зарабатывает графический дизайнер в США. По данным Glassdoor.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62430" y="7051168"/>
            <a:ext cx="14774510" cy="186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40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Для сравнения, средняя зарплата графического дизайнера в американской компании ~46 тысяч долларов в год, в среднем 4 тысячи долларов в месяц. Диапазон зарплат на графике отражает опыт дизайнеров.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1552010" y="7389947"/>
            <a:ext cx="5161420" cy="49695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90402" y="896337"/>
            <a:ext cx="14432687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карьерного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роста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76745" y="3456119"/>
            <a:ext cx="6086080" cy="6164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16564" y="3456119"/>
            <a:ext cx="6030000" cy="61077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-1418599" y="-1161261"/>
            <a:ext cx="4207694" cy="41464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 flipH="1">
            <a:off x="15472554" y="-1915107"/>
            <a:ext cx="1691219" cy="46277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28700" y="4021936"/>
            <a:ext cx="8412355" cy="473310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99042" y="9073167"/>
            <a:ext cx="9590181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Карьерный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24776" y="4266419"/>
            <a:ext cx="7472759" cy="410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самом деле, много лет работы не означает автоматическое повышение. Графический дизайнер не растёт, если из года в год выполняет одинаковые задачи. </a:t>
            </a:r>
          </a:p>
          <a:p>
            <a:pPr>
              <a:lnSpc>
                <a:spcPts val="3200"/>
              </a:lnSpc>
            </a:pPr>
            <a:endParaRPr lang="en-US" sz="320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sz="32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на каждый новый уровень требует повышения сложности, умножения знаний, развития в новом направлении. 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320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90402" y="2222314"/>
            <a:ext cx="12839105" cy="123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карьере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всегда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есть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пространство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319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быть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линейным</a:t>
            </a:r>
            <a:r>
              <a:rPr lang="en-US" sz="31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731665" y="-2130767"/>
            <a:ext cx="1691219" cy="46277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38095" y="482074"/>
            <a:ext cx="15193409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00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Чем занимается графический дизайнер?</a:t>
            </a:r>
          </a:p>
          <a:p>
            <a:pPr algn="ctr">
              <a:lnSpc>
                <a:spcPts val="6200"/>
              </a:lnSpc>
            </a:pPr>
            <a:endParaRPr lang="en-US" sz="6600" u="sng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20373" y="2956069"/>
            <a:ext cx="3306074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В ИЗДАТЕЛЬСКОМ ДЕЛЕ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3603725" y="1978928"/>
            <a:ext cx="339368" cy="92862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61287" y="2079803"/>
            <a:ext cx="801438" cy="83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7336753" y="1978928"/>
            <a:ext cx="339368" cy="9286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94314" y="2079803"/>
            <a:ext cx="801438" cy="83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0891542" y="1978928"/>
            <a:ext cx="339368" cy="9286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749103" y="2079803"/>
            <a:ext cx="801438" cy="83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40829" y="-545274"/>
            <a:ext cx="3508266" cy="345723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413690" y="7790052"/>
            <a:ext cx="1691219" cy="46277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064891" y="7925998"/>
            <a:ext cx="3508266" cy="345723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4445492" y="1969917"/>
            <a:ext cx="339368" cy="92862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303054" y="2070792"/>
            <a:ext cx="801438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38095" y="3650405"/>
            <a:ext cx="3306074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7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издательстве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Занимается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полиграфией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книг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журналов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листовок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брошюр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любой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другой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печатной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продукции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53400" y="2950062"/>
            <a:ext cx="3306074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АЙДЕНТИКИ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97029" y="3455142"/>
            <a:ext cx="3497208" cy="366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7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айдентики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фирменный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стиль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бренда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логотипы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выбирает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шрифты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оформляет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информационную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продукцию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бренда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42204" y="2956069"/>
            <a:ext cx="3306074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УПАКОВКИ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99037" y="3455142"/>
            <a:ext cx="3497208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7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упаковки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готовый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печати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упаковки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товаров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76903" y="2956069"/>
            <a:ext cx="3306074" cy="32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ВЕБ-ДИЗАЙНЕР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96245" y="3798350"/>
            <a:ext cx="3896261" cy="31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веб-дизайнер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3119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шрифты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кнопки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поток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целом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119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31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119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767446" y="6747709"/>
            <a:ext cx="339368" cy="92862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625008" y="6848584"/>
            <a:ext cx="801438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1043729" y="6869953"/>
            <a:ext cx="339368" cy="92862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908668" y="6947365"/>
            <a:ext cx="801438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85485" y="7618023"/>
            <a:ext cx="3880485" cy="965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ИНТЕРФЕЙСОВ UX/UI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02176" y="8439113"/>
            <a:ext cx="5168571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интерфейсов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2800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игровых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консолей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терминалов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даже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автомобилей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273170" y="7718656"/>
            <a:ext cx="3880485" cy="32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МОУШН ДИЗАЙНЕР 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63356" y="8224449"/>
            <a:ext cx="5493500" cy="2720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моушн-дизайнер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3079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Моушн-дизайнер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дизайнер-оркестр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сценарист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художник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режиссер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монтажер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продюсер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саунд-дизайнер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даже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программист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079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731665" y="-2130767"/>
            <a:ext cx="1691219" cy="46277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86000" y="701660"/>
            <a:ext cx="15193409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Чем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занимается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6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ctr">
              <a:lnSpc>
                <a:spcPts val="6200"/>
              </a:lnSpc>
            </a:pPr>
            <a:endParaRPr lang="en-US" sz="6600" u="sng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40829" y="-545274"/>
            <a:ext cx="3508266" cy="34572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413690" y="7790052"/>
            <a:ext cx="1691219" cy="46277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533867" y="8558382"/>
            <a:ext cx="3508266" cy="34572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203366" y="2110304"/>
            <a:ext cx="339368" cy="9286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60927" y="2211179"/>
            <a:ext cx="801438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2843083" y="5318093"/>
            <a:ext cx="339368" cy="9286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700644" y="5418968"/>
            <a:ext cx="801438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9"/>
              </a:lnSpc>
            </a:pPr>
            <a:r>
              <a:rPr lang="en-US" sz="6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21404" y="2980618"/>
            <a:ext cx="3880485" cy="32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 СРЕДЫ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7275" y="3463218"/>
            <a:ext cx="7175485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среды</a:t>
            </a:r>
            <a:r>
              <a:rPr lang="en-US" sz="2400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>
              <a:lnSpc>
                <a:spcPts val="3219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называют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дизайном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—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помимо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указатели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улице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карта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многом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зависит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какой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опыт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получит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пребывания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выставке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музее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стадионе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офисе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64958" y="6161637"/>
            <a:ext cx="4492116" cy="6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ДИЗАЙНЕР-ЕДИНОРОГ </a:t>
            </a:r>
          </a:p>
          <a:p>
            <a:pPr algn="ctr">
              <a:lnSpc>
                <a:spcPts val="2500"/>
              </a:lnSpc>
            </a:pPr>
            <a:r>
              <a:rPr lang="en-US" sz="2800" spc="125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94792" y="6412462"/>
            <a:ext cx="9813143" cy="4244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Дизайнер-единорог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мифический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фрукт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одновременно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делает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анимацию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варит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идеальный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кофе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шуток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мультидисциплинарный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широким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наборов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навыков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стремиться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освоить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одновременно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иллюстрацию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моушн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Конечно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даже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научитесь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всему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перечисленному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будет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непросто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оставаться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курсе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всех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трендов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4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079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lang="en-US" sz="24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274331" y="4630585"/>
            <a:ext cx="1691219" cy="46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982420" y="7373447"/>
            <a:ext cx="4565087" cy="4498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978942" y="1028700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49206" y="-2249343"/>
            <a:ext cx="4565087" cy="4498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77787" y="1266660"/>
            <a:ext cx="16376813" cy="9130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реформатор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своеобразный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Именно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еще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стадии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контролировать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грамотное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замысла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избегать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возникновения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ошибок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впоследствии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оказать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негативное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перечисленного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ранее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прежде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осмысленная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профессионалов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осознающих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ответственность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Именно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посредств</a:t>
            </a:r>
            <a:r>
              <a:rPr lang="ru-RU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создаются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социальные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ценности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взаимосвязь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важным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становиться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вовлечение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целях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более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эффективных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многогранная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неповторима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личность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индивидуален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Ведь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представлял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лишь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декоративное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набор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чертежей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значимость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продуктов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обуславливают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приобретает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Подводя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итоги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проделанной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отметить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проникает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сферы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нашей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жизни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случае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переоценить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накладывает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большую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ответственность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социальную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значимость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приобретают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сотрудничества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конечного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359"/>
              </a:lnSpc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вышесказанного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сегодняшний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составляющая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неразделимы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призван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гармонизации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среды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вокруг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привнесения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комфорта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индивидуальности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ts val="3220"/>
              </a:lnSpc>
            </a:pPr>
            <a:endParaRPr lang="en-US" sz="28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16889" y="249353"/>
            <a:ext cx="4374312" cy="802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  <a:spcBef>
                <a:spcPct val="0"/>
              </a:spcBef>
            </a:pP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4711" y="4357370"/>
            <a:ext cx="10243289" cy="167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Большое спасибо за внимание!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2043424" y="-4540127"/>
            <a:ext cx="7256937" cy="69872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H="1">
            <a:off x="15572615" y="-1736148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18225" y="-267901"/>
            <a:ext cx="3583276" cy="353115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328136" y="2767459"/>
            <a:ext cx="1616464" cy="1189829"/>
            <a:chOff x="0" y="0"/>
            <a:chExt cx="1651848" cy="158643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26" b="126"/>
            <a:stretch>
              <a:fillRect/>
            </a:stretch>
          </p:blipFill>
          <p:spPr>
            <a:xfrm>
              <a:off x="0" y="0"/>
              <a:ext cx="1651848" cy="158643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417016" y="421690"/>
              <a:ext cx="665416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4199" dirty="0">
                  <a:solidFill>
                    <a:srgbClr val="FFFCF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ek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925445">
            <a:off x="-369802" y="8950855"/>
            <a:ext cx="3583276" cy="353115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 l="760" r="760" b="4906"/>
          <a:stretch>
            <a:fillRect/>
          </a:stretch>
        </p:blipFill>
        <p:spPr>
          <a:xfrm>
            <a:off x="3075369" y="2765954"/>
            <a:ext cx="4759466" cy="12346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2">
            <a:extLst>
              <a:ext uri="{FF2B5EF4-FFF2-40B4-BE49-F238E27FC236}">
                <a16:creationId xmlns:a16="http://schemas.microsoft.com/office/drawing/2014/main" id="{6DDAB7A3-9D58-09BA-C0BB-DC9A3357B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748419" y="246267"/>
            <a:ext cx="459346" cy="125691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784829" y="6224224"/>
            <a:ext cx="1296424" cy="35474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29531" y="8282655"/>
            <a:ext cx="4197240" cy="40412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2049091" y="-875402"/>
            <a:ext cx="1296424" cy="35474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69089" y="421057"/>
            <a:ext cx="325488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4"/>
              </a:lnSpc>
            </a:pPr>
            <a:r>
              <a:rPr lang="en-US" sz="6534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944979" y="-105429"/>
            <a:ext cx="5074489" cy="1987837"/>
            <a:chOff x="0" y="-386067"/>
            <a:chExt cx="6765985" cy="265044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6067"/>
              <a:ext cx="6765985" cy="1247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5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500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6736"/>
              <a:ext cx="6765985" cy="2017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39"/>
                </a:lnSpc>
              </a:pPr>
              <a:r>
                <a:rPr lang="en-US" sz="3099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познакомиться</a:t>
              </a:r>
              <a:r>
                <a:rPr lang="en-US" sz="3099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99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</a:t>
              </a:r>
              <a:r>
                <a:rPr lang="en-US" sz="3099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99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графическим</a:t>
              </a:r>
              <a:r>
                <a:rPr lang="en-US" sz="3099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99" dirty="0" err="1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дизайном</a:t>
              </a:r>
              <a:r>
                <a:rPr lang="en-US" sz="3099" dirty="0">
                  <a:solidFill>
                    <a:srgbClr val="9161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</a:p>
            <a:p>
              <a:pPr>
                <a:lnSpc>
                  <a:spcPts val="3220"/>
                </a:lnSpc>
              </a:pPr>
              <a:endParaRPr lang="en-US" sz="30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656342" y="479672"/>
            <a:ext cx="806637" cy="81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0"/>
              </a:lnSpc>
            </a:pPr>
            <a:r>
              <a:rPr lang="en-US" sz="632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44979" y="1788834"/>
            <a:ext cx="5074489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узнать актуальность графического дизайна в современном мире;</a:t>
            </a:r>
          </a:p>
          <a:p>
            <a:pPr>
              <a:lnSpc>
                <a:spcPts val="3220"/>
              </a:lnSpc>
            </a:pPr>
            <a:endParaRPr lang="en-US" sz="2999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829673" y="1880883"/>
            <a:ext cx="459346" cy="125691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23313" y="2114591"/>
            <a:ext cx="872694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8"/>
              </a:lnSpc>
            </a:pPr>
            <a:r>
              <a:rPr lang="en-US" sz="6838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829673" y="3528528"/>
            <a:ext cx="459346" cy="125691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698746" y="3779037"/>
            <a:ext cx="797262" cy="80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7"/>
              </a:lnSpc>
            </a:pPr>
            <a:r>
              <a:rPr lang="en-US" sz="624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 flipH="1">
            <a:off x="-222130" y="-248092"/>
            <a:ext cx="1691219" cy="462771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23479" y="-1765578"/>
            <a:ext cx="3583276" cy="353115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944979" y="3626084"/>
            <a:ext cx="5074489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возможности учебы и работы в сфере графического дизайна.</a:t>
            </a:r>
          </a:p>
          <a:p>
            <a:pPr>
              <a:lnSpc>
                <a:spcPts val="3220"/>
              </a:lnSpc>
            </a:pPr>
            <a:endParaRPr lang="en-US" sz="290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620466" y="4210637"/>
            <a:ext cx="1296424" cy="354742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9381" y="5402814"/>
            <a:ext cx="3997059" cy="192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400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исследования:</a:t>
            </a:r>
            <a:r>
              <a:rPr lang="en-US" sz="44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6934"/>
              </a:lnSpc>
            </a:pPr>
            <a:endParaRPr lang="en-US" sz="440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869803" y="5540583"/>
            <a:ext cx="459346" cy="125691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667816" y="5743528"/>
            <a:ext cx="79726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7"/>
              </a:lnSpc>
            </a:pPr>
            <a:r>
              <a:rPr lang="en-US" sz="624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89840" y="5821895"/>
            <a:ext cx="7792857" cy="146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  <a:spcBef>
                <a:spcPct val="0"/>
              </a:spcBef>
            </a:pPr>
            <a:r>
              <a:rPr lang="en-US" sz="383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 и его применение в проектной деятельности.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9381" y="7413544"/>
            <a:ext cx="3997059" cy="248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400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исследования: </a:t>
            </a:r>
          </a:p>
          <a:p>
            <a:pPr algn="ctr">
              <a:lnSpc>
                <a:spcPts val="4400"/>
              </a:lnSpc>
            </a:pPr>
            <a:r>
              <a:rPr lang="en-US" sz="440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6934"/>
              </a:lnSpc>
            </a:pPr>
            <a:endParaRPr lang="en-US" sz="440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4869803" y="7424524"/>
            <a:ext cx="459346" cy="1256916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4667816" y="7627468"/>
            <a:ext cx="79726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7"/>
              </a:lnSpc>
            </a:pPr>
            <a:r>
              <a:rPr lang="en-US" sz="6247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23209" y="7527963"/>
            <a:ext cx="7659488" cy="194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83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основ графического дизайна в рамках проектной  деятельности.</a:t>
            </a:r>
          </a:p>
          <a:p>
            <a:pPr>
              <a:lnSpc>
                <a:spcPts val="3839"/>
              </a:lnSpc>
              <a:spcBef>
                <a:spcPct val="0"/>
              </a:spcBef>
            </a:pPr>
            <a:endParaRPr lang="en-US" sz="3839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>
            <a:off x="14416035" y="505954"/>
            <a:ext cx="1296424" cy="3547429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065717" y="2032016"/>
            <a:ext cx="3997059" cy="192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400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 </a:t>
            </a:r>
          </a:p>
          <a:p>
            <a:pPr algn="ctr">
              <a:lnSpc>
                <a:spcPts val="4400"/>
              </a:lnSpc>
            </a:pPr>
            <a:endParaRPr lang="en-US" sz="4400" u="sng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6934"/>
              </a:lnSpc>
            </a:pPr>
            <a:endParaRPr lang="en-US" sz="4400" u="sng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159129" y="2985030"/>
            <a:ext cx="5810235" cy="421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333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программу (изложение содержания и цели деятельности  данной сферы, т.е. графического дизайна) продвижения/выявления  способностей к графическому дизайну, стимулирующую желание  учащихся изучать данную сферу деятельности и работать в ней.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274331" y="4630585"/>
            <a:ext cx="1691219" cy="46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11265" y="7837093"/>
            <a:ext cx="4565087" cy="4498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978942" y="1028700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42008" y="-1220643"/>
            <a:ext cx="4565087" cy="4498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94194" y="2628510"/>
            <a:ext cx="14384748" cy="594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9"/>
              </a:lnSpc>
            </a:pPr>
            <a:r>
              <a:rPr lang="en-US" sz="372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Профессия «Графический дизайнер» на настоящий момент - одна из самых «молодых», престижных и востребованных профессий. «Графический дизайн» можно отнести к числу художественных и профессиональных дисциплин, которые фокусируются на визуальной коммуникации и представлении. При создании и комбинировании символов, изображений или слов используются различные методики целью которых является сформировать визуальный образ идей и посланий. </a:t>
            </a:r>
          </a:p>
          <a:p>
            <a:pPr algn="ctr">
              <a:lnSpc>
                <a:spcPts val="5209"/>
              </a:lnSpc>
            </a:pPr>
            <a:endParaRPr lang="en-US" sz="372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25155" y="1133475"/>
            <a:ext cx="868471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7"/>
              </a:lnSpc>
              <a:spcBef>
                <a:spcPct val="0"/>
              </a:spcBef>
            </a:pPr>
            <a:r>
              <a:rPr lang="en-US" sz="6247" u="sng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и актуальность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>
            <a:off x="-274331" y="4630585"/>
            <a:ext cx="1691219" cy="4627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11265" y="7837093"/>
            <a:ext cx="4565087" cy="4498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978942" y="1028700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42008" y="-1220643"/>
            <a:ext cx="4565087" cy="44986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71446" y="1891913"/>
            <a:ext cx="14410429" cy="7593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собой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художественно-проектной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определяется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посредством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точек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штрихов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определенных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посланий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посредств</a:t>
            </a:r>
            <a:r>
              <a:rPr lang="ru-RU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осуществляется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эстетических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проектируемых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вполне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обладает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рядом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следующих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</a:t>
            </a:r>
            <a:r>
              <a:rPr lang="en-US" sz="2499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sz="2499" b="1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</a:t>
            </a:r>
            <a:r>
              <a:rPr lang="en-US" sz="2499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дифференцирует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сортирует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способствуя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внешних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отличительных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особенностей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аналогичных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вещей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sz="2499" b="1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</a:t>
            </a:r>
            <a:r>
              <a:rPr lang="en-US" sz="2499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продукты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дорожные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знаки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вывески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рисунков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прочее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призваны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передать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зрителю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потенциальному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иному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заинтересованному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лицу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иную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важную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информацию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</a:t>
            </a:r>
            <a:r>
              <a:rPr lang="en-US" sz="2499" b="1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третья</a:t>
            </a:r>
            <a:r>
              <a:rPr lang="en-US" sz="2499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эмоциональное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Создаваемые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помощи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изображений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различных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приемов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способны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вызывать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определенные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ассоциации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формировать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какой-либо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помогать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причислении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объекта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окружающему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предметному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миру</a:t>
            </a:r>
            <a:r>
              <a:rPr lang="en-US" sz="24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ts val="3499"/>
              </a:lnSpc>
            </a:pPr>
            <a:endParaRPr lang="en-US" sz="24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06856" y="231430"/>
            <a:ext cx="1218574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7"/>
              </a:lnSpc>
              <a:spcBef>
                <a:spcPct val="0"/>
              </a:spcBef>
            </a:pPr>
            <a:r>
              <a:rPr lang="en-US" sz="60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60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</a:t>
            </a:r>
            <a:r>
              <a:rPr lang="en-US" sz="60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такое</a:t>
            </a:r>
            <a:r>
              <a:rPr lang="en-US" sz="60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60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60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18030">
            <a:off x="7704445" y="-4449083"/>
            <a:ext cx="7256937" cy="698721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37931" y="876489"/>
            <a:ext cx="16250069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его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появление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6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 flipH="1">
            <a:off x="-222130" y="-248092"/>
            <a:ext cx="1691219" cy="46277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3479" y="-1169548"/>
            <a:ext cx="3583276" cy="353115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21697" y="2789885"/>
            <a:ext cx="16818911" cy="692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дни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настолько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расширило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границы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нам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уже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сложно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представить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себе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окружающий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него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превратился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столько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привлекательных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картинок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сколько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визуально-коммуникативной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среды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которая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окружает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повседневной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жизни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целая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наука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сочетаются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расчетливость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аналитика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творческими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способностями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художника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Хотя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данную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отрасль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назвать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молодой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поскольку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официальной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рождения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принято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считать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1964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когда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прошел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конгресс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Международного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общества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менее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истоки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относятся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еще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древнейшим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временам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Ведь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даже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самые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древние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примитивные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рисунки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сделанные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рассматривать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первоначальный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18030">
            <a:off x="9493281" y="-4582295"/>
            <a:ext cx="7256937" cy="69872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 flipH="1">
            <a:off x="-222130" y="-248092"/>
            <a:ext cx="1691219" cy="46277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94756" y="1213643"/>
            <a:ext cx="16069681" cy="846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Становление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специфической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творчества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непосредственно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постепенным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слиянием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двух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коммерческого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массовым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афиш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газетных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журнальных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конце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XIX —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половине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XX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изобразительного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Широкое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фотографии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кинематографа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последующей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экспансией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телевидения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видео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способствовали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росту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интереса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выражения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восприятия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сегодня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многих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областях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себе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декоративную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информативную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эмоциональную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реформатор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своеобразный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контролер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Именно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еще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стадии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контролировать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грамотное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своего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замысла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избегать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возникновения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ошибок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впоследствии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могут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оказать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негативное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перечисленного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ранее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прежде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осмысленная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профессионалов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осознающих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важность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ответственность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94751" y="-2260363"/>
            <a:ext cx="3583276" cy="35311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83749" y="1291978"/>
            <a:ext cx="8394559" cy="161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носитель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социальных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изменений</a:t>
            </a:r>
            <a:endParaRPr lang="en-US" sz="6200" u="sng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18030">
            <a:off x="7704445" y="-4449083"/>
            <a:ext cx="7256937" cy="69872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4464" b="14464"/>
          <a:stretch>
            <a:fillRect/>
          </a:stretch>
        </p:blipFill>
        <p:spPr>
          <a:xfrm>
            <a:off x="11865802" y="2906783"/>
            <a:ext cx="5957839" cy="63515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 flipH="1">
            <a:off x="-222130" y="-248092"/>
            <a:ext cx="1691219" cy="46277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23479" y="-1169548"/>
            <a:ext cx="3583276" cy="353115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03648" y="3367550"/>
            <a:ext cx="10837102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32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жизнь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наполнена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продуктами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окружает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повсюду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быту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отдыхе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т.д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Рациональное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продуктов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повседневной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жизни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служит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основой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морального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800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первую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очередь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конкретизацию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индивидуализацию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потребителя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соучастия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становится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своеобразным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«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проводником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 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человеком</a:t>
            </a:r>
            <a:r>
              <a:rPr lang="en-US" sz="28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9894" y="8102212"/>
            <a:ext cx="12548142" cy="178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799" b="1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2799" b="1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сближение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прекрасного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качественным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дизайном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Налаживание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связей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вещь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становится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главных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современного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3630832" y="5924992"/>
            <a:ext cx="7256937" cy="69872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84116" y="4174109"/>
            <a:ext cx="254389" cy="6960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7345" y="4241372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74744" y="4719516"/>
            <a:ext cx="254389" cy="6960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7973" y="4786778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56000" y="5368767"/>
            <a:ext cx="254389" cy="6960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49229" y="5436030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6592095" y="3981336"/>
            <a:ext cx="4565087" cy="44986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 flipH="1">
            <a:off x="15715172" y="-2130767"/>
            <a:ext cx="1691219" cy="46277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65372" y="5953759"/>
            <a:ext cx="254389" cy="69608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8601" y="6019896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65372" y="6496211"/>
            <a:ext cx="254389" cy="69608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58601" y="6562348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37256" y="7115212"/>
            <a:ext cx="254389" cy="69608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30485" y="7181349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38289" y="525761"/>
            <a:ext cx="12811423" cy="60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  <a:spcBef>
                <a:spcPct val="0"/>
              </a:spcBef>
            </a:pP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такое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ru-RU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-202</a:t>
            </a:r>
            <a:r>
              <a:rPr lang="ru-RU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707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году</a:t>
            </a:r>
            <a:r>
              <a:rPr lang="en-US" sz="4707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6800" y="3202565"/>
            <a:ext cx="63743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</a:t>
            </a:r>
            <a:r>
              <a:rPr lang="en-US" sz="3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графического</a:t>
            </a:r>
            <a:r>
              <a:rPr lang="en-US" sz="3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дизайна</a:t>
            </a:r>
            <a:r>
              <a:rPr lang="en-US" sz="36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0224" y="4358006"/>
            <a:ext cx="931961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идентификации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бренда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0224" y="4947493"/>
            <a:ext cx="334315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Рекламная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графика</a:t>
            </a: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0224" y="5552664"/>
            <a:ext cx="899814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 пользовательских интерфейсов (UI)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0224" y="6176234"/>
            <a:ext cx="537210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 публикаций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0224" y="6729229"/>
            <a:ext cx="488141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 упаковок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53232" y="7302569"/>
            <a:ext cx="521909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моушн-дизайн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37256" y="7695764"/>
            <a:ext cx="254389" cy="696088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30485" y="7761901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 flipH="1">
            <a:off x="756000" y="8238215"/>
            <a:ext cx="254389" cy="696088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49229" y="8304352"/>
            <a:ext cx="600753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7"/>
              </a:lnSpc>
            </a:pPr>
            <a:r>
              <a:rPr lang="en-US" sz="4707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0224" y="7868989"/>
            <a:ext cx="513665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дизайн окружения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0224" y="8435409"/>
            <a:ext cx="790234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Искусство и иллюстрации в графическом дизайне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98373" y="8071236"/>
            <a:ext cx="7362538" cy="208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(UI) 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интерфейса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детального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всех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элементов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чтобы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максимальное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пользования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приложением</a:t>
            </a:r>
            <a:r>
              <a:rPr lang="en-US" sz="27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1746771"/>
            <a:ext cx="18288000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средство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визуальной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коммуникации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сказать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проще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выражение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идей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смыслов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ценностей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через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образы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шрифты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видео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т.п</a:t>
            </a:r>
            <a:r>
              <a:rPr lang="en-US" sz="3500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rcRect t="12518" b="16409"/>
          <a:stretch>
            <a:fillRect/>
          </a:stretch>
        </p:blipFill>
        <p:spPr>
          <a:xfrm>
            <a:off x="12117568" y="2851009"/>
            <a:ext cx="4599424" cy="49033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-1552010" y="7389947"/>
            <a:ext cx="5161420" cy="49695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08257" y="1133475"/>
            <a:ext cx="1330990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0"/>
              </a:lnSpc>
            </a:pP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Кто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такой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u="sng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6200" u="sng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144000" y="4240160"/>
            <a:ext cx="6030000" cy="61077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36781" y="4179266"/>
            <a:ext cx="6030000" cy="61077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-1486691" y="-1275426"/>
            <a:ext cx="4207694" cy="41464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5400000" flipH="1">
            <a:off x="15472554" y="-1915107"/>
            <a:ext cx="1691219" cy="46277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76741" y="2207444"/>
            <a:ext cx="17051039" cy="213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сфере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визуальной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2799" dirty="0">
              <a:solidFill>
                <a:srgbClr val="9161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ru-RU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году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всё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означает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визуальную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коммуникацию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становится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цифровым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Специализации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графических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дизайнеров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усложняются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появляется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каждый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меняются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визуальные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тренды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Вот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выглядит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смена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трендов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99" dirty="0" err="1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</a:t>
            </a:r>
            <a:r>
              <a:rPr lang="en-US" sz="2799" dirty="0">
                <a:solidFill>
                  <a:srgbClr val="9161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55A1C3-4F28-48FF-73C3-42ABDAA9F5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8766" y="4635030"/>
            <a:ext cx="8989796" cy="5196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6347</TotalTime>
  <Words>1954</Words>
  <Application>Microsoft Macintosh PowerPoint</Application>
  <PresentationFormat>Произвольный</PresentationFormat>
  <Paragraphs>175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Times New Roman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Информационные технологии в графическом дизайне</dc:title>
  <cp:lastModifiedBy>Екатерина Числова</cp:lastModifiedBy>
  <cp:revision>26</cp:revision>
  <dcterms:created xsi:type="dcterms:W3CDTF">2006-08-16T00:00:00Z</dcterms:created>
  <dcterms:modified xsi:type="dcterms:W3CDTF">2023-04-27T13:17:02Z</dcterms:modified>
  <dc:identifier>DAFS5B5o0CI</dc:identifier>
</cp:coreProperties>
</file>